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83" r:id="rId3"/>
    <p:sldId id="281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74" r:id="rId12"/>
    <p:sldId id="276" r:id="rId13"/>
    <p:sldId id="277" r:id="rId14"/>
    <p:sldId id="278" r:id="rId15"/>
    <p:sldId id="279" r:id="rId16"/>
    <p:sldId id="284" r:id="rId17"/>
    <p:sldId id="285" r:id="rId18"/>
    <p:sldId id="286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68052-79CB-4CC3-9F8A-AEF5F3992C1F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9CD24-0F0D-4D00-A23D-89AAD13C2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778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2D7B5-52E1-B980-BB0C-B5EB48A98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832" y="993058"/>
            <a:ext cx="10058400" cy="1388535"/>
          </a:xfrm>
        </p:spPr>
        <p:txBody>
          <a:bodyPr>
            <a:normAutofit fontScale="90000"/>
          </a:bodyPr>
          <a:lstStyle/>
          <a:p>
            <a:r>
              <a:rPr lang="en-IN" sz="2400" b="1" u="sng" dirty="0"/>
              <a:t>PROBLEM STATEMENT TITLE</a:t>
            </a:r>
            <a:r>
              <a:rPr lang="en-IN" sz="2400" b="1" dirty="0"/>
              <a:t>:    SOFTWARE SOLUTIONS TO IDENTIFY USERS</a:t>
            </a:r>
            <a:br>
              <a:rPr lang="en-IN" sz="2400" b="1" dirty="0"/>
            </a:br>
            <a:br>
              <a:rPr lang="en-IN" sz="2400" b="1" dirty="0"/>
            </a:br>
            <a:r>
              <a:rPr lang="en-IN" sz="2400" b="1" dirty="0"/>
              <a:t> BEHIND TELEGRAM,WHATSAPP AND INSTAGRAM BASED DRUG TRAFFICKING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4F82D-2D09-8DDC-B3EB-692DDD901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3858" y="2969342"/>
            <a:ext cx="4109164" cy="3274141"/>
          </a:xfrm>
        </p:spPr>
        <p:txBody>
          <a:bodyPr>
            <a:normAutofit/>
          </a:bodyPr>
          <a:lstStyle/>
          <a:p>
            <a:pPr algn="l"/>
            <a:r>
              <a:rPr lang="en-IN" b="1" u="sng" dirty="0"/>
              <a:t>TEAM NAME</a:t>
            </a:r>
            <a:r>
              <a:rPr lang="en-IN" b="1" dirty="0"/>
              <a:t>: IDEA IGNITERS</a:t>
            </a:r>
          </a:p>
          <a:p>
            <a:pPr algn="l"/>
            <a:r>
              <a:rPr lang="en-IN" b="1" u="sng" dirty="0"/>
              <a:t>TEAM MEMBERS</a:t>
            </a:r>
            <a:r>
              <a:rPr lang="en-IN" b="1" dirty="0"/>
              <a:t>:</a:t>
            </a:r>
          </a:p>
          <a:p>
            <a:pPr algn="l"/>
            <a:r>
              <a:rPr lang="en-IN" b="1" dirty="0"/>
              <a:t>1.LESA:B.Tech AIDS</a:t>
            </a:r>
          </a:p>
          <a:p>
            <a:pPr algn="l"/>
            <a:r>
              <a:rPr lang="en-IN" b="1" dirty="0"/>
              <a:t>2.HEMADEVI: B.E. IT</a:t>
            </a:r>
          </a:p>
          <a:p>
            <a:pPr algn="l"/>
            <a:r>
              <a:rPr lang="en-IN" b="1" dirty="0"/>
              <a:t>3.MOHANA PRIYA A V: B.E. EIE</a:t>
            </a:r>
          </a:p>
          <a:p>
            <a:pPr algn="l"/>
            <a:r>
              <a:rPr lang="en-IN" b="1" dirty="0"/>
              <a:t>4.MATHUMITHA M: B.E.CSE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21271-7A85-B291-F91A-7F482448687B}"/>
              </a:ext>
            </a:extLst>
          </p:cNvPr>
          <p:cNvSpPr txBox="1"/>
          <p:nvPr/>
        </p:nvSpPr>
        <p:spPr>
          <a:xfrm>
            <a:off x="9762067" y="6058817"/>
            <a:ext cx="235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Year - </a:t>
            </a:r>
            <a:r>
              <a:rPr lang="en-US" b="1" dirty="0" err="1"/>
              <a:t>Kumaraguru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73562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5BD903-A229-8809-67D2-63B7BC5185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3467" y="1643294"/>
            <a:ext cx="10905066" cy="35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3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A940A0-E534-1B63-9CA5-704F4C816E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467" y="1234355"/>
            <a:ext cx="10905066" cy="43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4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and white page with text&#10;&#10;Description automatically generated">
            <a:extLst>
              <a:ext uri="{FF2B5EF4-FFF2-40B4-BE49-F238E27FC236}">
                <a16:creationId xmlns:a16="http://schemas.microsoft.com/office/drawing/2014/main" id="{14E4B413-301E-0083-564D-C4721EC453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467" y="2393019"/>
            <a:ext cx="10905066" cy="20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53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close up of text&#10;&#10;Description automatically generated">
            <a:extLst>
              <a:ext uri="{FF2B5EF4-FFF2-40B4-BE49-F238E27FC236}">
                <a16:creationId xmlns:a16="http://schemas.microsoft.com/office/drawing/2014/main" id="{EA8BCF3C-A1CC-BD6F-FB9A-2DC136CE62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467" y="2270337"/>
            <a:ext cx="10905066" cy="2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3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newspaper&#10;&#10;Description automatically generated">
            <a:extLst>
              <a:ext uri="{FF2B5EF4-FFF2-40B4-BE49-F238E27FC236}">
                <a16:creationId xmlns:a16="http://schemas.microsoft.com/office/drawing/2014/main" id="{C7DCA011-9C36-0081-C990-67E7140488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467" y="2093129"/>
            <a:ext cx="10905066" cy="26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" name="Picture 3" descr="A close up view of a track and field lane in the dark">
            <a:extLst>
              <a:ext uri="{FF2B5EF4-FFF2-40B4-BE49-F238E27FC236}">
                <a16:creationId xmlns:a16="http://schemas.microsoft.com/office/drawing/2014/main" id="{D97BE9BF-74D2-285F-2F89-DF6A0AF000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/>
        </p:blipFill>
        <p:spPr>
          <a:xfrm>
            <a:off x="-1014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31FAFB-A56F-1869-A334-362DC0EA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APPROACH 4</a:t>
            </a:r>
            <a:br>
              <a:rPr lang="en-US" sz="6000"/>
            </a:br>
            <a:endParaRPr lang="en-US" sz="60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3EF779-83DD-4EB0-9F4C-7304381A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72C8C0C-10E0-4305-95B6-F0A11F0AD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0ACEC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D6F480D-2F2A-4E97-B196-39B35C4BF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5ACA5CB-4926-4AA1-8B0D-0A8C294D3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FC1EC6E-AED1-4539-B157-05226499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30ACEC">
                <a:lumMod val="50000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5C22045-92BD-4CA1-A655-5ADD00283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ACEC">
                <a:lumMod val="75000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130A56D-449A-4985-94CD-B749D51FF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709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36167-FDC0-CD46-310A-104D38FF4F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17425" r="213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C32C-84AE-B543-4F9C-F4D75652E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u="sng"/>
              <a:t>Initial Approach</a:t>
            </a:r>
            <a:r>
              <a:rPr lang="en-US" sz="1300"/>
              <a:t>:</a:t>
            </a:r>
          </a:p>
          <a:p>
            <a:pPr>
              <a:lnSpc>
                <a:spcPct val="90000"/>
              </a:lnSpc>
            </a:pPr>
            <a:r>
              <a:rPr lang="en-US" sz="1300"/>
              <a:t>Build a custom Large Language Model (LLM) from scratch to identify users behind drug trafficking on WhatsApp, Instagram, etc.</a:t>
            </a:r>
          </a:p>
          <a:p>
            <a:pPr>
              <a:lnSpc>
                <a:spcPct val="90000"/>
              </a:lnSpc>
            </a:pPr>
            <a:r>
              <a:rPr lang="en-US" sz="1300" b="1" u="sng"/>
              <a:t>Revised Approach </a:t>
            </a:r>
            <a:r>
              <a:rPr lang="en-US" sz="1300"/>
              <a:t>:</a:t>
            </a:r>
          </a:p>
          <a:p>
            <a:pPr>
              <a:lnSpc>
                <a:spcPct val="90000"/>
              </a:lnSpc>
            </a:pPr>
            <a:r>
              <a:rPr lang="en-US" sz="1300"/>
              <a:t>Leverage pre-trained LLM models (e.g., Gemini, </a:t>
            </a:r>
            <a:r>
              <a:rPr lang="en-US" sz="1300" err="1"/>
              <a:t>chatGPT</a:t>
            </a:r>
            <a:r>
              <a:rPr lang="en-US" sz="1300"/>
              <a:t>) for efficiency and accuracy.</a:t>
            </a:r>
          </a:p>
          <a:p>
            <a:pPr>
              <a:lnSpc>
                <a:spcPct val="90000"/>
              </a:lnSpc>
            </a:pPr>
            <a:r>
              <a:rPr lang="en-US" sz="1300"/>
              <a:t>Utilize pre-trained models to:</a:t>
            </a:r>
          </a:p>
          <a:p>
            <a:pPr>
              <a:lnSpc>
                <a:spcPct val="90000"/>
              </a:lnSpc>
            </a:pPr>
            <a:r>
              <a:rPr lang="en-US" sz="1300"/>
              <a:t>Reduce development time and resources</a:t>
            </a:r>
          </a:p>
          <a:p>
            <a:pPr>
              <a:lnSpc>
                <a:spcPct val="90000"/>
              </a:lnSpc>
            </a:pPr>
            <a:r>
              <a:rPr lang="en-US" sz="1300"/>
              <a:t> Tap into vast amounts of pre-trained data</a:t>
            </a:r>
          </a:p>
          <a:p>
            <a:pPr>
              <a:lnSpc>
                <a:spcPct val="90000"/>
              </a:lnSpc>
            </a:pPr>
            <a:r>
              <a:rPr lang="en-US" sz="1300"/>
              <a:t> Focus on prompt engineering for optimal results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/>
              <a:t> </a:t>
            </a:r>
            <a:r>
              <a:rPr lang="en-US" sz="1300" b="1" u="sng"/>
              <a:t>How it Works?</a:t>
            </a:r>
          </a:p>
          <a:p>
            <a:pPr>
              <a:lnSpc>
                <a:spcPct val="90000"/>
              </a:lnSpc>
            </a:pPr>
            <a:r>
              <a:rPr lang="en-US" sz="1300"/>
              <a:t>1. Provide prompt and data to the pre-trained LLM model</a:t>
            </a:r>
          </a:p>
          <a:p>
            <a:pPr>
              <a:lnSpc>
                <a:spcPct val="90000"/>
              </a:lnSpc>
            </a:pPr>
            <a:r>
              <a:rPr lang="en-US" sz="1300"/>
              <a:t>2. Receive answers and insights based on the input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/>
              <a:t>   Aim is to  Develop an end – to- end encrypted app which is LLM model application with the help of </a:t>
            </a:r>
            <a:r>
              <a:rPr lang="en-US" sz="1300" err="1"/>
              <a:t>gemini</a:t>
            </a:r>
            <a:r>
              <a:rPr lang="en-US" sz="1300"/>
              <a:t> API key  for accurate results and efficient analysis.</a:t>
            </a:r>
          </a:p>
          <a:p>
            <a:pPr>
              <a:lnSpc>
                <a:spcPct val="90000"/>
              </a:lnSpc>
            </a:pPr>
            <a:r>
              <a:rPr lang="en-US" sz="1300"/>
              <a:t> </a:t>
            </a:r>
            <a:r>
              <a:rPr lang="en-US" sz="1300" b="1" u="sng"/>
              <a:t>Benefits</a:t>
            </a:r>
            <a:r>
              <a:rPr lang="en-US" sz="1300"/>
              <a:t>: </a:t>
            </a:r>
          </a:p>
          <a:p>
            <a:pPr>
              <a:lnSpc>
                <a:spcPct val="90000"/>
              </a:lnSpc>
            </a:pPr>
            <a:r>
              <a:rPr lang="en-US" sz="1300"/>
              <a:t>Improved efficiency, accuracy, and security in identifying users behind drug trafficking on social media platforms.</a:t>
            </a:r>
            <a:endParaRPr lang="en-IN" sz="1300"/>
          </a:p>
        </p:txBody>
      </p:sp>
    </p:spTree>
    <p:extLst>
      <p:ext uri="{BB962C8B-B14F-4D97-AF65-F5344CB8AC3E}">
        <p14:creationId xmlns:p14="http://schemas.microsoft.com/office/powerpoint/2010/main" val="4137105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9797-BF29-819F-B5ED-56CF865A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Current Technology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AC86D-E7B5-41C0-CE3B-3E1A3997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0903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en-IN" b="1" dirty="0"/>
              <a:t>. RAG in ILM-Based Web App</a:t>
            </a:r>
          </a:p>
          <a:p>
            <a:r>
              <a:rPr lang="en-IN" dirty="0"/>
              <a:t>Integrates retrieval-augmented generation to provide context-enriched responses.</a:t>
            </a:r>
          </a:p>
          <a:p>
            <a:r>
              <a:rPr lang="en-IN" dirty="0"/>
              <a:t>Uses external knowledge for dynamic, high-quality outputs.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2. </a:t>
            </a:r>
            <a:r>
              <a:rPr lang="en-IN" b="1" dirty="0"/>
              <a:t>Vector Database for Semantic</a:t>
            </a:r>
            <a:r>
              <a:rPr lang="en-IN" dirty="0"/>
              <a:t> </a:t>
            </a:r>
          </a:p>
          <a:p>
            <a:r>
              <a:rPr lang="en-IN" dirty="0" err="1"/>
              <a:t>SearchStores</a:t>
            </a:r>
            <a:r>
              <a:rPr lang="en-IN" dirty="0"/>
              <a:t> data embeddings for fast, accurate semantic search.</a:t>
            </a:r>
          </a:p>
          <a:p>
            <a:r>
              <a:rPr lang="en-IN" dirty="0"/>
              <a:t>Enhances personalization and relevance of results.</a:t>
            </a:r>
          </a:p>
          <a:p>
            <a:r>
              <a:rPr lang="en-IN" dirty="0"/>
              <a:t>Technologies: Pinecone, </a:t>
            </a:r>
            <a:r>
              <a:rPr lang="en-IN" dirty="0" err="1"/>
              <a:t>Weaviate</a:t>
            </a:r>
            <a:r>
              <a:rPr lang="en-IN" dirty="0"/>
              <a:t>, or Milvus.</a:t>
            </a:r>
          </a:p>
        </p:txBody>
      </p:sp>
    </p:spTree>
    <p:extLst>
      <p:ext uri="{BB962C8B-B14F-4D97-AF65-F5344CB8AC3E}">
        <p14:creationId xmlns:p14="http://schemas.microsoft.com/office/powerpoint/2010/main" val="2557199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BDDA-34FA-D032-B832-21704236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388CD-4D53-1126-2F92-557B1445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124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1.</a:t>
            </a:r>
            <a:r>
              <a:rPr lang="en-US" b="1" dirty="0"/>
              <a:t>Knowledge Graph Integration</a:t>
            </a:r>
          </a:p>
          <a:p>
            <a:r>
              <a:rPr lang="en-US" dirty="0"/>
              <a:t>Uncovers relationships between data points.</a:t>
            </a:r>
          </a:p>
          <a:p>
            <a:r>
              <a:rPr lang="en-US" dirty="0"/>
              <a:t>Enables complex queries like discovering connections in styles or themes.</a:t>
            </a:r>
          </a:p>
          <a:p>
            <a:r>
              <a:rPr lang="en-US" dirty="0"/>
              <a:t>Provides a comprehensive and intuitive data network.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</a:t>
            </a:r>
            <a:r>
              <a:rPr lang="en-US" b="1" dirty="0"/>
              <a:t>Key Benefits</a:t>
            </a:r>
          </a:p>
          <a:p>
            <a:r>
              <a:rPr lang="en-US" dirty="0"/>
              <a:t>Enhanced collaboration and discovery.</a:t>
            </a:r>
          </a:p>
          <a:p>
            <a:r>
              <a:rPr lang="en-US" dirty="0"/>
              <a:t>Scalable and future-ready architecture.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8270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3E58432C-8582-E65D-2A50-60483F69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E8EAD-4717-08FF-E190-AAEC3A0B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THANK YOU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3EF779-83DD-4EB0-9F4C-7304381A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72C8C0C-10E0-4305-95B6-F0A11F0AD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0ACEC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D6F480D-2F2A-4E97-B196-39B35C4BF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5ACA5CB-4926-4AA1-8B0D-0A8C294D3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FC1EC6E-AED1-4539-B157-05226499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30ACEC">
                <a:lumMod val="50000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5C22045-92BD-4CA1-A655-5ADD00283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ACEC">
                <a:lumMod val="75000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130A56D-449A-4985-94CD-B749D51FF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35257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2D3B-C85E-52B9-A956-08D2EAC2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16310"/>
            <a:ext cx="10018713" cy="2222089"/>
          </a:xfrm>
        </p:spPr>
        <p:txBody>
          <a:bodyPr>
            <a:normAutofit fontScale="90000"/>
          </a:bodyPr>
          <a:lstStyle/>
          <a:p>
            <a:r>
              <a:rPr lang="en-US"/>
              <a:t>Problem Statement: "Developing Software Solutions to Identify Users Behind Telegram, WhatsApp, and Instagram-Based Drug Trafficking”</a:t>
            </a: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C7DDC-5FF0-991C-335D-E3EA1A742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619" y="2153264"/>
            <a:ext cx="10018713" cy="3618271"/>
          </a:xfrm>
        </p:spPr>
        <p:txBody>
          <a:bodyPr>
            <a:normAutofit fontScale="70000" lnSpcReduction="20000"/>
          </a:bodyPr>
          <a:lstStyle/>
          <a:p>
            <a:endParaRPr lang="en-US"/>
          </a:p>
          <a:p>
            <a:r>
              <a:rPr lang="en-US" b="1" u="sng"/>
              <a:t>Context: </a:t>
            </a:r>
          </a:p>
          <a:p>
            <a:r>
              <a:rPr lang="en-US"/>
              <a:t>The rise of social media and messaging apps has enabled drug traffickers to exploit these platforms for illicit activities. </a:t>
            </a:r>
          </a:p>
          <a:p>
            <a:r>
              <a:rPr lang="en-US"/>
              <a:t>Telegram, WhatsApp, and Instagram have become breeding grounds for drug trafficking, with criminals leveraging end-to-end encryption, anonymous accounts, and coded language to evade detection.</a:t>
            </a:r>
          </a:p>
          <a:p>
            <a:r>
              <a:rPr lang="en-US" b="1" u="sng"/>
              <a:t>Challenge:  </a:t>
            </a:r>
          </a:p>
          <a:p>
            <a:r>
              <a:rPr lang="en-US"/>
              <a:t>Law enforcement agencies and organizations face significant challenges in identifying and tracking down drug traffickers on these platforms.</a:t>
            </a:r>
          </a:p>
          <a:p>
            <a:r>
              <a:rPr lang="en-US"/>
              <a:t> The anonymous nature of these platforms, combined with the vast volume of data, makes it difficult to pinpoint suspicious activity and identify the individuals behind it.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51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55D1-E507-1060-EACC-65797543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45807"/>
            <a:ext cx="10018713" cy="820994"/>
          </a:xfrm>
        </p:spPr>
        <p:txBody>
          <a:bodyPr>
            <a:normAutofit/>
          </a:bodyPr>
          <a:lstStyle/>
          <a:p>
            <a:r>
              <a:rPr lang="en-IN" b="1"/>
              <a:t>APPROACH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10DE9-2E2A-6E8F-95FA-5C0D8D28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50375"/>
            <a:ext cx="10018713" cy="4640826"/>
          </a:xfrm>
        </p:spPr>
        <p:txBody>
          <a:bodyPr/>
          <a:lstStyle/>
          <a:p>
            <a:pPr marL="0" indent="0">
              <a:buNone/>
            </a:pPr>
            <a:r>
              <a:rPr lang="en-IN" b="1"/>
              <a:t>APPROACH 1:</a:t>
            </a:r>
          </a:p>
          <a:p>
            <a:pPr marL="0" indent="0">
              <a:buNone/>
            </a:pPr>
            <a:r>
              <a:rPr lang="en-IN" b="1"/>
              <a:t>APPLYING OCR ON SAMPLE CHAT DATA:</a:t>
            </a:r>
          </a:p>
          <a:p>
            <a:r>
              <a:rPr lang="en-IN" b="1"/>
              <a:t>Extracting  text from the chat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/>
              <a:t>Compares the text in the screenshot with suspected words list and classifies accordingly with the date , location and timing</a:t>
            </a:r>
          </a:p>
          <a:p>
            <a:pPr marL="0" indent="0">
              <a:buNone/>
            </a:pPr>
            <a:endParaRPr lang="en-IN" b="1"/>
          </a:p>
          <a:p>
            <a:pPr marL="0" indent="0">
              <a:buNone/>
            </a:pPr>
            <a:r>
              <a:rPr lang="en-IN" b="1"/>
              <a:t>DRAWBACK:</a:t>
            </a:r>
          </a:p>
          <a:p>
            <a:r>
              <a:rPr lang="en-IN" b="1"/>
              <a:t>Cannot extract the conversation because it is end-to-end encrypted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50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07D280-5A94-4C75-E767-906B56B4F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295697" cy="68580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98D2A-A8C8-CFEA-67C9-0D456A76F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289" y="0"/>
            <a:ext cx="5696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1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C034BB-CFB9-509D-81E7-8CB5B91F0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4466897" cy="68580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8AB305-C7B4-8DAC-F7B0-428BC9DE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8298"/>
            <a:ext cx="7620000" cy="66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9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0F987-3243-BA56-25BF-E1DD2D54F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12151684" y="0"/>
            <a:ext cx="45719" cy="6857999"/>
          </a:xfrm>
        </p:spPr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44265-B989-34CC-114C-4458DD43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4" y="0"/>
            <a:ext cx="12151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27500CA-FA61-49B6-AC7B-2CE50433D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9BB2C0D0-9D80-4309-B3A1-320A61FC6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D302E04-6272-4489-AC6C-BD90F6BE4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654ECFC5-08C7-4BEA-8913-423DF4B20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2B548B5-28F3-4F2F-BDDA-A16D0D276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EB0B6947-A2CA-4DF4-B955-DAFECEC2E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D4F51AD8-AD43-4ABE-85E8-4F769F8C2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E995FB-945A-D8F8-82B0-3EE217FF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5781729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APPROACH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D0F11-5241-1539-C64E-43DF70463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0" y="2666999"/>
            <a:ext cx="5781730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en-US" sz="1000" b="1"/>
              <a:t>META DATA ANALYSIS: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000" b="1"/>
              <a:t>1.Pattern analysis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000" b="1"/>
              <a:t>2.Network analysis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000" b="1"/>
              <a:t>3.Geospatial analysis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000" b="1"/>
              <a:t>4.Temporal analysis</a:t>
            </a:r>
          </a:p>
          <a:p>
            <a:pPr marL="0" indent="0">
              <a:lnSpc>
                <a:spcPct val="90000"/>
              </a:lnSpc>
            </a:pPr>
            <a:endParaRPr lang="en-US" sz="1000" b="1"/>
          </a:p>
          <a:p>
            <a:pPr marL="0" indent="0">
              <a:lnSpc>
                <a:spcPct val="90000"/>
              </a:lnSpc>
              <a:buNone/>
            </a:pPr>
            <a:r>
              <a:rPr lang="en-US" sz="1000" b="1" u="sng"/>
              <a:t>PATTERN ANALYSIS: </a:t>
            </a:r>
            <a:endParaRPr lang="en-US" sz="1000" b="1"/>
          </a:p>
          <a:p>
            <a:pPr>
              <a:lnSpc>
                <a:spcPct val="90000"/>
              </a:lnSpc>
            </a:pPr>
            <a:r>
              <a:rPr lang="en-US" sz="1000" b="1" u="sng"/>
              <a:t>Identify patterns in </a:t>
            </a:r>
            <a:r>
              <a:rPr lang="en-US" sz="1000" b="1" u="sng" err="1"/>
              <a:t>communication,such</a:t>
            </a:r>
            <a:r>
              <a:rPr lang="en-US" sz="1000" b="1" u="sng"/>
              <a:t> as frequent messages or calls between individuals</a:t>
            </a:r>
          </a:p>
          <a:p>
            <a:pPr marL="0" indent="0">
              <a:lnSpc>
                <a:spcPct val="90000"/>
              </a:lnSpc>
            </a:pPr>
            <a:endParaRPr lang="en-US" sz="1000" b="1" u="sng"/>
          </a:p>
          <a:p>
            <a:pPr marL="0" indent="0">
              <a:lnSpc>
                <a:spcPct val="90000"/>
              </a:lnSpc>
              <a:buNone/>
            </a:pPr>
            <a:r>
              <a:rPr lang="en-US" sz="1000" b="1" u="sng"/>
              <a:t>DRAWBACK</a:t>
            </a:r>
            <a:r>
              <a:rPr lang="en-US" sz="1000" b="1"/>
              <a:t>:</a:t>
            </a:r>
          </a:p>
          <a:p>
            <a:pPr>
              <a:lnSpc>
                <a:spcPct val="90000"/>
              </a:lnSpc>
            </a:pPr>
            <a:r>
              <a:rPr lang="en-US" sz="1000" b="1"/>
              <a:t>Though the given example is not related to drug related conversation, the conversation takes place at the unusual time and more frequently. So it can indicate a suspicious activity leading to  false positives and incorrect </a:t>
            </a:r>
            <a:r>
              <a:rPr lang="en-US" sz="1000" b="1" err="1"/>
              <a:t>decisons</a:t>
            </a:r>
            <a:endParaRPr lang="en-US" sz="1000" b="1"/>
          </a:p>
          <a:p>
            <a:pPr marL="0" indent="0">
              <a:lnSpc>
                <a:spcPct val="90000"/>
              </a:lnSpc>
            </a:pPr>
            <a:endParaRPr lang="en-US" sz="1000" b="1"/>
          </a:p>
          <a:p>
            <a:pPr marL="0" indent="0">
              <a:lnSpc>
                <a:spcPct val="90000"/>
              </a:lnSpc>
            </a:pPr>
            <a:endParaRPr lang="en-US" sz="1000" b="1"/>
          </a:p>
        </p:txBody>
      </p:sp>
      <p:sp>
        <p:nvSpPr>
          <p:cNvPr id="81" name="Rounded Rectangle 16">
            <a:extLst>
              <a:ext uri="{FF2B5EF4-FFF2-40B4-BE49-F238E27FC236}">
                <a16:creationId xmlns:a16="http://schemas.microsoft.com/office/drawing/2014/main" id="{6958E693-06E1-4835-9E33-076E6D8ED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0503" y="648931"/>
            <a:ext cx="3912520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A71279-06E0-0025-7E60-86175E1555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107" r="2" b="2"/>
          <a:stretch/>
        </p:blipFill>
        <p:spPr>
          <a:xfrm>
            <a:off x="7951593" y="1011765"/>
            <a:ext cx="3226968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CC47D194-1764-EE8D-4064-222C5029DE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b="-4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8D2821-0E1C-AE5B-4683-BDAE62C3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u="sng"/>
              <a:t>APPROACH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B4EA2-03CB-5EB3-40CF-0E4772E53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9938" y="639099"/>
            <a:ext cx="6591346" cy="49658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DATA COLLECTION:  Collect multimodel data to create largescale datasets. Data is collected through webscraping or hashtag search  API</a:t>
            </a:r>
          </a:p>
          <a:p>
            <a:r>
              <a:rPr lang="en-US" b="1"/>
              <a:t>MODEL ARCHITECTURE: Designed an unsupervised learning method algorithm</a:t>
            </a:r>
          </a:p>
          <a:p>
            <a:r>
              <a:rPr lang="en-US" b="1"/>
              <a:t>PREPROCESSING: Novel quadraple-based data representation (image vs text vs post vs homepage)</a:t>
            </a:r>
          </a:p>
          <a:p>
            <a:r>
              <a:rPr lang="en-US" b="1"/>
              <a:t>TRAINING: Train the model using labelled data in the training set having both positive and negative instanances</a:t>
            </a:r>
          </a:p>
          <a:p>
            <a:r>
              <a:rPr lang="en-US" b="1"/>
              <a:t>TESTING: evaluate system performance using its prediction (accuracy, response time)</a:t>
            </a:r>
          </a:p>
          <a:p>
            <a:r>
              <a:rPr lang="en-US" b="1"/>
              <a:t>OPTIMISATION: Tune model for better efficiency and accuracy </a:t>
            </a:r>
          </a:p>
          <a:p>
            <a:endParaRPr lang="en-US" b="1"/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1599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8AA812-96DE-99D2-2768-6DE9DF395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77023" y="643467"/>
            <a:ext cx="1003795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29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671</Words>
  <Application>Microsoft Office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Arial</vt:lpstr>
      <vt:lpstr>Corbel</vt:lpstr>
      <vt:lpstr>Parallax</vt:lpstr>
      <vt:lpstr>PROBLEM STATEMENT TITLE:    SOFTWARE SOLUTIONS TO IDENTIFY USERS   BEHIND TELEGRAM,WHATSAPP AND INSTAGRAM BASED DRUG TRAFFICKING</vt:lpstr>
      <vt:lpstr>Problem Statement: "Developing Software Solutions to Identify Users Behind Telegram, WhatsApp, and Instagram-Based Drug Trafficking” </vt:lpstr>
      <vt:lpstr>APPROACH 1</vt:lpstr>
      <vt:lpstr>PowerPoint Presentation</vt:lpstr>
      <vt:lpstr>PowerPoint Presentation</vt:lpstr>
      <vt:lpstr>PowerPoint Presentation</vt:lpstr>
      <vt:lpstr>APPROACH 2</vt:lpstr>
      <vt:lpstr>APPROACH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 4 </vt:lpstr>
      <vt:lpstr>PowerPoint Presentation</vt:lpstr>
      <vt:lpstr>Current Technology Stack</vt:lpstr>
      <vt:lpstr>Future Vision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TITLE:    SOFTWARE SOLUTIONS TO IDENTIFY USERS   BEHIND TELEGRAM,WHATSAPP AND INSTAGRAM BASED DRUG TRAFFICKING</dc:title>
  <dc:creator>mohanapriyapunitha2005@gmail.com</dc:creator>
  <cp:lastModifiedBy>Jeya Bala</cp:lastModifiedBy>
  <cp:revision>2</cp:revision>
  <dcterms:created xsi:type="dcterms:W3CDTF">2025-01-10T15:38:15Z</dcterms:created>
  <dcterms:modified xsi:type="dcterms:W3CDTF">2025-01-17T19:49:26Z</dcterms:modified>
</cp:coreProperties>
</file>